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Open Sans Italics" panose="020B0604020202020204" charset="0"/>
      <p:regular r:id="rId13"/>
    </p:embeddedFont>
    <p:embeddedFont>
      <p:font typeface="Open Sans Light Italics" panose="020B0604020202020204" charset="0"/>
      <p:regular r:id="rId14"/>
    </p:embeddedFont>
    <p:embeddedFont>
      <p:font typeface="Poppins" panose="00000500000000000000" pitchFamily="2" charset="0"/>
      <p:regular r:id="rId15"/>
      <p:bold r:id="rId16"/>
      <p:italic r:id="rId17"/>
      <p:boldItalic r:id="rId18"/>
    </p:embeddedFont>
    <p:embeddedFont>
      <p:font typeface="Poppins Bold" panose="00000800000000000000" charset="0"/>
      <p:regular r:id="rId19"/>
    </p:embeddedFont>
    <p:embeddedFont>
      <p:font typeface="Poppins Bold Italics" panose="020B0604020202020204" charset="0"/>
      <p:regular r:id="rId20"/>
    </p:embeddedFont>
    <p:embeddedFont>
      <p:font typeface="Poppins Italics"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www.youtube.com/watch?v=dQw4w9WgXcQ" TargetMode="Externa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dQw4w9WgXcQ" TargetMode="Externa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www.youtube.com/watch?v=dQw4w9WgXc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dQw4w9WgXcQ" TargetMode="Externa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53279" y="2615657"/>
            <a:ext cx="7434722" cy="7671343"/>
          </a:xfrm>
          <a:custGeom>
            <a:avLst/>
            <a:gdLst/>
            <a:ahLst/>
            <a:cxnLst/>
            <a:rect l="l" t="t" r="r" b="b"/>
            <a:pathLst>
              <a:path w="10946941" h="8896877">
                <a:moveTo>
                  <a:pt x="0" y="0"/>
                </a:moveTo>
                <a:lnTo>
                  <a:pt x="10946941" y="0"/>
                </a:lnTo>
                <a:lnTo>
                  <a:pt x="10946941" y="8896877"/>
                </a:lnTo>
                <a:lnTo>
                  <a:pt x="0" y="8896877"/>
                </a:lnTo>
                <a:lnTo>
                  <a:pt x="0" y="0"/>
                </a:lnTo>
                <a:close/>
              </a:path>
            </a:pathLst>
          </a:custGeom>
          <a:blipFill>
            <a:blip r:embed="rId2">
              <a:extLst>
                <a:ext uri="{96DAC541-7B7A-43D3-8B79-37D633B846F1}">
                  <asvg:svgBlip xmlns:asvg="http://schemas.microsoft.com/office/drawing/2016/SVG/main" r:embed="rId3"/>
                </a:ext>
              </a:extLst>
            </a:blip>
            <a:stretch>
              <a:fillRect l="-1" t="1" r="-47240" b="-15976"/>
            </a:stretch>
          </a:blipFill>
        </p:spPr>
      </p:sp>
      <p:grpSp>
        <p:nvGrpSpPr>
          <p:cNvPr id="3" name="Group 3"/>
          <p:cNvGrpSpPr/>
          <p:nvPr/>
        </p:nvGrpSpPr>
        <p:grpSpPr>
          <a:xfrm>
            <a:off x="0" y="0"/>
            <a:ext cx="18288000" cy="2396116"/>
            <a:chOff x="0" y="0"/>
            <a:chExt cx="4816593" cy="631076"/>
          </a:xfrm>
        </p:grpSpPr>
        <p:sp>
          <p:nvSpPr>
            <p:cNvPr id="4" name="Freeform 4"/>
            <p:cNvSpPr/>
            <p:nvPr/>
          </p:nvSpPr>
          <p:spPr>
            <a:xfrm>
              <a:off x="0" y="0"/>
              <a:ext cx="4816592" cy="631076"/>
            </a:xfrm>
            <a:custGeom>
              <a:avLst/>
              <a:gdLst/>
              <a:ahLst/>
              <a:cxnLst/>
              <a:rect l="l" t="t" r="r" b="b"/>
              <a:pathLst>
                <a:path w="4816592" h="631076">
                  <a:moveTo>
                    <a:pt x="0" y="0"/>
                  </a:moveTo>
                  <a:lnTo>
                    <a:pt x="4816592" y="0"/>
                  </a:lnTo>
                  <a:lnTo>
                    <a:pt x="4816592" y="631076"/>
                  </a:lnTo>
                  <a:lnTo>
                    <a:pt x="0" y="631076"/>
                  </a:lnTo>
                  <a:close/>
                </a:path>
              </a:pathLst>
            </a:custGeom>
            <a:solidFill>
              <a:srgbClr val="FFFFFF"/>
            </a:solidFill>
          </p:spPr>
        </p:sp>
        <p:sp>
          <p:nvSpPr>
            <p:cNvPr id="5" name="TextBox 5"/>
            <p:cNvSpPr txBox="1"/>
            <p:nvPr/>
          </p:nvSpPr>
          <p:spPr>
            <a:xfrm>
              <a:off x="0" y="-38100"/>
              <a:ext cx="4816593" cy="66917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0"/>
            <a:ext cx="2400187" cy="2396116"/>
          </a:xfrm>
          <a:custGeom>
            <a:avLst/>
            <a:gdLst/>
            <a:ahLst/>
            <a:cxnLst/>
            <a:rect l="l" t="t" r="r" b="b"/>
            <a:pathLst>
              <a:path w="5643741" h="4114800">
                <a:moveTo>
                  <a:pt x="0" y="0"/>
                </a:moveTo>
                <a:lnTo>
                  <a:pt x="5643740" y="0"/>
                </a:lnTo>
                <a:lnTo>
                  <a:pt x="564374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135138" t="-71728"/>
            </a:stretch>
          </a:blipFill>
        </p:spPr>
      </p:sp>
      <p:sp>
        <p:nvSpPr>
          <p:cNvPr id="7" name="TextBox 7"/>
          <p:cNvSpPr txBox="1"/>
          <p:nvPr/>
        </p:nvSpPr>
        <p:spPr>
          <a:xfrm>
            <a:off x="1464645" y="980537"/>
            <a:ext cx="15066648" cy="634846"/>
          </a:xfrm>
          <a:prstGeom prst="rect">
            <a:avLst/>
          </a:prstGeom>
        </p:spPr>
        <p:txBody>
          <a:bodyPr lIns="0" tIns="0" rIns="0" bIns="0" rtlCol="0" anchor="t">
            <a:spAutoFit/>
          </a:bodyPr>
          <a:lstStyle/>
          <a:p>
            <a:pPr>
              <a:lnSpc>
                <a:spcPts val="4900"/>
              </a:lnSpc>
            </a:pPr>
            <a:r>
              <a:rPr lang="en-US" sz="3500" spc="-59" dirty="0">
                <a:solidFill>
                  <a:srgbClr val="001158"/>
                </a:solidFill>
                <a:latin typeface="Poppins Bold"/>
              </a:rPr>
              <a:t>Digital Media, Society and Culture</a:t>
            </a:r>
          </a:p>
        </p:txBody>
      </p:sp>
      <p:sp>
        <p:nvSpPr>
          <p:cNvPr id="8" name="Freeform 8"/>
          <p:cNvSpPr/>
          <p:nvPr/>
        </p:nvSpPr>
        <p:spPr>
          <a:xfrm>
            <a:off x="15896980" y="199804"/>
            <a:ext cx="2196312" cy="2196312"/>
          </a:xfrm>
          <a:custGeom>
            <a:avLst/>
            <a:gdLst/>
            <a:ahLst/>
            <a:cxnLst/>
            <a:rect l="l" t="t" r="r" b="b"/>
            <a:pathLst>
              <a:path w="2196312" h="2196312">
                <a:moveTo>
                  <a:pt x="0" y="0"/>
                </a:moveTo>
                <a:lnTo>
                  <a:pt x="2196312" y="0"/>
                </a:lnTo>
                <a:lnTo>
                  <a:pt x="2196312" y="2196312"/>
                </a:lnTo>
                <a:lnTo>
                  <a:pt x="0" y="2196312"/>
                </a:lnTo>
                <a:lnTo>
                  <a:pt x="0" y="0"/>
                </a:lnTo>
                <a:close/>
              </a:path>
            </a:pathLst>
          </a:custGeom>
          <a:blipFill>
            <a:blip r:embed="rId6"/>
            <a:stretch>
              <a:fillRect/>
            </a:stretch>
          </a:blipFill>
        </p:spPr>
      </p:sp>
      <p:sp>
        <p:nvSpPr>
          <p:cNvPr id="9" name="TextBox 9"/>
          <p:cNvSpPr txBox="1"/>
          <p:nvPr/>
        </p:nvSpPr>
        <p:spPr>
          <a:xfrm>
            <a:off x="1610676" y="8602625"/>
            <a:ext cx="6915784" cy="698469"/>
          </a:xfrm>
          <a:prstGeom prst="rect">
            <a:avLst/>
          </a:prstGeom>
        </p:spPr>
        <p:txBody>
          <a:bodyPr lIns="0" tIns="0" rIns="0" bIns="0" rtlCol="0" anchor="t">
            <a:spAutoFit/>
          </a:bodyPr>
          <a:lstStyle/>
          <a:p>
            <a:pPr>
              <a:lnSpc>
                <a:spcPts val="5600"/>
              </a:lnSpc>
            </a:pPr>
            <a:r>
              <a:rPr lang="en-US" sz="3500">
                <a:solidFill>
                  <a:srgbClr val="001158"/>
                </a:solidFill>
                <a:latin typeface="Poppins Italics"/>
              </a:rPr>
              <a:t>Student Name (s1234567)</a:t>
            </a:r>
          </a:p>
        </p:txBody>
      </p:sp>
      <p:sp>
        <p:nvSpPr>
          <p:cNvPr id="10" name="TextBox 10"/>
          <p:cNvSpPr txBox="1"/>
          <p:nvPr/>
        </p:nvSpPr>
        <p:spPr>
          <a:xfrm>
            <a:off x="1464645" y="4778770"/>
            <a:ext cx="15066648" cy="1095283"/>
          </a:xfrm>
          <a:prstGeom prst="rect">
            <a:avLst/>
          </a:prstGeom>
        </p:spPr>
        <p:txBody>
          <a:bodyPr lIns="0" tIns="0" rIns="0" bIns="0" rtlCol="0" anchor="t">
            <a:spAutoFit/>
          </a:bodyPr>
          <a:lstStyle/>
          <a:p>
            <a:pPr>
              <a:lnSpc>
                <a:spcPts val="8400"/>
              </a:lnSpc>
            </a:pPr>
            <a:r>
              <a:rPr lang="en-US" sz="6000" spc="-102">
                <a:solidFill>
                  <a:srgbClr val="001158"/>
                </a:solidFill>
                <a:latin typeface="Poppins Bold Italics"/>
              </a:rPr>
              <a:t>Your Title Here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01158"/>
            </a:solidFill>
          </p:spPr>
        </p:sp>
        <p:sp>
          <p:nvSpPr>
            <p:cNvPr id="4" name="TextBox 4"/>
            <p:cNvSpPr txBox="1"/>
            <p:nvPr/>
          </p:nvSpPr>
          <p:spPr>
            <a:xfrm>
              <a:off x="0" y="-38100"/>
              <a:ext cx="4816593"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544727" y="2555801"/>
            <a:ext cx="12242161" cy="3361955"/>
          </a:xfrm>
          <a:prstGeom prst="rect">
            <a:avLst/>
          </a:prstGeom>
        </p:spPr>
        <p:txBody>
          <a:bodyPr lIns="0" tIns="0" rIns="0" bIns="0" rtlCol="0" anchor="t">
            <a:spAutoFit/>
          </a:bodyPr>
          <a:lstStyle/>
          <a:p>
            <a:pPr>
              <a:lnSpc>
                <a:spcPts val="6599"/>
              </a:lnSpc>
            </a:pPr>
            <a:r>
              <a:rPr lang="en-US" sz="5499">
                <a:solidFill>
                  <a:srgbClr val="FFFFFF"/>
                </a:solidFill>
                <a:latin typeface="Poppins Bold"/>
              </a:rPr>
              <a:t>I predict that </a:t>
            </a:r>
            <a:r>
              <a:rPr lang="en-US" sz="5499">
                <a:solidFill>
                  <a:srgbClr val="FFFFFF"/>
                </a:solidFill>
                <a:latin typeface="Poppins Bold Italics"/>
              </a:rPr>
              <a:t>development X</a:t>
            </a:r>
            <a:r>
              <a:rPr lang="en-US" sz="5499">
                <a:solidFill>
                  <a:srgbClr val="FFFFFF"/>
                </a:solidFill>
                <a:latin typeface="Poppins Bold"/>
              </a:rPr>
              <a:t> will happen to </a:t>
            </a:r>
            <a:r>
              <a:rPr lang="en-US" sz="5499">
                <a:solidFill>
                  <a:srgbClr val="FFFFFF"/>
                </a:solidFill>
                <a:latin typeface="Poppins Bold Italics"/>
              </a:rPr>
              <a:t>digital phenomenon Y</a:t>
            </a:r>
            <a:r>
              <a:rPr lang="en-US" sz="5499">
                <a:solidFill>
                  <a:srgbClr val="FFFFFF"/>
                </a:solidFill>
                <a:latin typeface="Poppins Bold"/>
              </a:rPr>
              <a:t> in about </a:t>
            </a:r>
            <a:r>
              <a:rPr lang="en-US" sz="5499">
                <a:solidFill>
                  <a:srgbClr val="FFFFFF"/>
                </a:solidFill>
                <a:latin typeface="Poppins Bold Italics"/>
              </a:rPr>
              <a:t>Z </a:t>
            </a:r>
            <a:r>
              <a:rPr lang="en-US" sz="5499">
                <a:solidFill>
                  <a:srgbClr val="FFFFFF"/>
                </a:solidFill>
                <a:latin typeface="Poppins Bold"/>
              </a:rPr>
              <a:t>time</a:t>
            </a:r>
          </a:p>
          <a:p>
            <a:pPr>
              <a:lnSpc>
                <a:spcPts val="6599"/>
              </a:lnSpc>
            </a:pPr>
            <a:endParaRPr lang="en-US" sz="5499">
              <a:solidFill>
                <a:srgbClr val="FFFFFF"/>
              </a:solidFill>
              <a:latin typeface="Poppins Bold"/>
            </a:endParaRPr>
          </a:p>
        </p:txBody>
      </p:sp>
      <p:sp>
        <p:nvSpPr>
          <p:cNvPr id="6" name="Freeform 6"/>
          <p:cNvSpPr/>
          <p:nvPr/>
        </p:nvSpPr>
        <p:spPr>
          <a:xfrm>
            <a:off x="13786889" y="629992"/>
            <a:ext cx="4501112" cy="5093974"/>
          </a:xfrm>
          <a:custGeom>
            <a:avLst/>
            <a:gdLst/>
            <a:ahLst/>
            <a:cxnLst/>
            <a:rect l="l" t="t" r="r" b="b"/>
            <a:pathLst>
              <a:path w="6267753" h="5093974">
                <a:moveTo>
                  <a:pt x="0" y="0"/>
                </a:moveTo>
                <a:lnTo>
                  <a:pt x="6267752" y="0"/>
                </a:lnTo>
                <a:lnTo>
                  <a:pt x="6267752" y="5093973"/>
                </a:lnTo>
                <a:lnTo>
                  <a:pt x="0" y="5093973"/>
                </a:lnTo>
                <a:lnTo>
                  <a:pt x="0" y="0"/>
                </a:lnTo>
                <a:close/>
              </a:path>
            </a:pathLst>
          </a:custGeom>
          <a:blipFill>
            <a:blip r:embed="rId2">
              <a:extLst>
                <a:ext uri="{96DAC541-7B7A-43D3-8B79-37D633B846F1}">
                  <asvg:svgBlip xmlns:asvg="http://schemas.microsoft.com/office/drawing/2016/SVG/main" r:embed="rId3"/>
                </a:ext>
              </a:extLst>
            </a:blip>
            <a:stretch>
              <a:fillRect l="-1" r="-39249"/>
            </a:stretch>
          </a:blipFill>
        </p:spPr>
      </p:sp>
      <p:sp>
        <p:nvSpPr>
          <p:cNvPr id="7" name="AutoShape 7"/>
          <p:cNvSpPr/>
          <p:nvPr/>
        </p:nvSpPr>
        <p:spPr>
          <a:xfrm>
            <a:off x="1028700" y="601417"/>
            <a:ext cx="16230600" cy="0"/>
          </a:xfrm>
          <a:prstGeom prst="line">
            <a:avLst/>
          </a:prstGeom>
          <a:ln w="19050" cap="flat">
            <a:solidFill>
              <a:srgbClr val="AAAD00"/>
            </a:solidFill>
            <a:prstDash val="solid"/>
            <a:headEnd type="none" w="sm" len="sm"/>
            <a:tailEnd type="none" w="sm" len="sm"/>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601417"/>
            <a:ext cx="16230600" cy="0"/>
          </a:xfrm>
          <a:prstGeom prst="line">
            <a:avLst/>
          </a:prstGeom>
          <a:ln w="19050" cap="flat">
            <a:solidFill>
              <a:srgbClr val="D9D9D9"/>
            </a:solidFill>
            <a:prstDash val="solid"/>
            <a:headEnd type="none" w="sm" len="sm"/>
            <a:tailEnd type="none" w="sm" len="sm"/>
          </a:ln>
        </p:spPr>
      </p:sp>
      <p:sp>
        <p:nvSpPr>
          <p:cNvPr id="3" name="TextBox 3"/>
          <p:cNvSpPr txBox="1"/>
          <p:nvPr/>
        </p:nvSpPr>
        <p:spPr>
          <a:xfrm>
            <a:off x="2000723" y="6109625"/>
            <a:ext cx="4109035" cy="2889885"/>
          </a:xfrm>
          <a:prstGeom prst="rect">
            <a:avLst/>
          </a:prstGeom>
        </p:spPr>
        <p:txBody>
          <a:bodyPr lIns="0" tIns="0" rIns="0" bIns="0" rtlCol="0" anchor="t">
            <a:spAutoFit/>
          </a:bodyPr>
          <a:lstStyle/>
          <a:p>
            <a:pPr>
              <a:lnSpc>
                <a:spcPts val="2880"/>
              </a:lnSpc>
            </a:pPr>
            <a:r>
              <a:rPr lang="en-US" sz="1800">
                <a:solidFill>
                  <a:srgbClr val="FFFFFF"/>
                </a:solidFill>
                <a:latin typeface="Poppins"/>
              </a:rPr>
              <a:t>In the presentation session, the background can be filled with information that is arranged systematically and effectively concerning an interesting topic to be used as material for discussion at the opening of the presentation session. </a:t>
            </a:r>
          </a:p>
        </p:txBody>
      </p:sp>
      <p:sp>
        <p:nvSpPr>
          <p:cNvPr id="4" name="Freeform 4"/>
          <p:cNvSpPr/>
          <p:nvPr/>
        </p:nvSpPr>
        <p:spPr>
          <a:xfrm>
            <a:off x="-1" y="5219620"/>
            <a:ext cx="6925841" cy="5067379"/>
          </a:xfrm>
          <a:custGeom>
            <a:avLst/>
            <a:gdLst/>
            <a:ahLst/>
            <a:cxnLst/>
            <a:rect l="l" t="t" r="r" b="b"/>
            <a:pathLst>
              <a:path w="8127642" h="6605556">
                <a:moveTo>
                  <a:pt x="0" y="0"/>
                </a:moveTo>
                <a:lnTo>
                  <a:pt x="8127642" y="0"/>
                </a:lnTo>
                <a:lnTo>
                  <a:pt x="8127642" y="6605556"/>
                </a:lnTo>
                <a:lnTo>
                  <a:pt x="0" y="6605556"/>
                </a:lnTo>
                <a:lnTo>
                  <a:pt x="0" y="0"/>
                </a:lnTo>
                <a:close/>
              </a:path>
            </a:pathLst>
          </a:custGeom>
          <a:blipFill>
            <a:blip r:embed="rId2">
              <a:extLst>
                <a:ext uri="{96DAC541-7B7A-43D3-8B79-37D633B846F1}">
                  <asvg:svgBlip xmlns:asvg="http://schemas.microsoft.com/office/drawing/2016/SVG/main" r:embed="rId3"/>
                </a:ext>
              </a:extLst>
            </a:blip>
            <a:stretch>
              <a:fillRect l="-18526" b="-30354"/>
            </a:stretch>
          </a:blipFill>
        </p:spPr>
      </p:sp>
      <p:grpSp>
        <p:nvGrpSpPr>
          <p:cNvPr id="5" name="Group 5"/>
          <p:cNvGrpSpPr/>
          <p:nvPr/>
        </p:nvGrpSpPr>
        <p:grpSpPr>
          <a:xfrm>
            <a:off x="11759227" y="1224208"/>
            <a:ext cx="6169839" cy="7838583"/>
            <a:chOff x="0" y="0"/>
            <a:chExt cx="1462480" cy="1858035"/>
          </a:xfrm>
        </p:grpSpPr>
        <p:sp>
          <p:nvSpPr>
            <p:cNvPr id="6" name="Freeform 6"/>
            <p:cNvSpPr/>
            <p:nvPr/>
          </p:nvSpPr>
          <p:spPr>
            <a:xfrm>
              <a:off x="0" y="0"/>
              <a:ext cx="1462480" cy="1858034"/>
            </a:xfrm>
            <a:custGeom>
              <a:avLst/>
              <a:gdLst/>
              <a:ahLst/>
              <a:cxnLst/>
              <a:rect l="l" t="t" r="r" b="b"/>
              <a:pathLst>
                <a:path w="1462480" h="1858034">
                  <a:moveTo>
                    <a:pt x="0" y="0"/>
                  </a:moveTo>
                  <a:lnTo>
                    <a:pt x="1462480" y="0"/>
                  </a:lnTo>
                  <a:lnTo>
                    <a:pt x="1462480" y="1858034"/>
                  </a:lnTo>
                  <a:lnTo>
                    <a:pt x="0" y="1858034"/>
                  </a:lnTo>
                  <a:close/>
                </a:path>
              </a:pathLst>
            </a:custGeom>
            <a:solidFill>
              <a:srgbClr val="001158"/>
            </a:solidFill>
          </p:spPr>
        </p:sp>
        <p:sp>
          <p:nvSpPr>
            <p:cNvPr id="7" name="TextBox 7"/>
            <p:cNvSpPr txBox="1"/>
            <p:nvPr/>
          </p:nvSpPr>
          <p:spPr>
            <a:xfrm>
              <a:off x="0" y="-38100"/>
              <a:ext cx="1462480" cy="189613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2558346" y="2935015"/>
            <a:ext cx="4700954" cy="4114800"/>
          </a:xfrm>
          <a:custGeom>
            <a:avLst/>
            <a:gdLst/>
            <a:ahLst/>
            <a:cxnLst/>
            <a:rect l="l" t="t" r="r" b="b"/>
            <a:pathLst>
              <a:path w="4700954" h="4114800">
                <a:moveTo>
                  <a:pt x="0" y="0"/>
                </a:moveTo>
                <a:lnTo>
                  <a:pt x="4700954" y="0"/>
                </a:lnTo>
                <a:lnTo>
                  <a:pt x="470095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8068329" y="985175"/>
            <a:ext cx="2687208" cy="424815"/>
          </a:xfrm>
          <a:prstGeom prst="rect">
            <a:avLst/>
          </a:prstGeom>
        </p:spPr>
        <p:txBody>
          <a:bodyPr lIns="0" tIns="0" rIns="0" bIns="0" rtlCol="0" anchor="t">
            <a:spAutoFit/>
          </a:bodyPr>
          <a:lstStyle/>
          <a:p>
            <a:pPr>
              <a:lnSpc>
                <a:spcPts val="3360"/>
              </a:lnSpc>
            </a:pPr>
            <a:r>
              <a:rPr lang="en-US" sz="2400">
                <a:solidFill>
                  <a:srgbClr val="FFFFFF"/>
                </a:solidFill>
                <a:latin typeface="Poppins Bold"/>
              </a:rPr>
              <a:t>Solution 1</a:t>
            </a:r>
          </a:p>
        </p:txBody>
      </p:sp>
      <p:sp>
        <p:nvSpPr>
          <p:cNvPr id="10" name="TextBox 10"/>
          <p:cNvSpPr txBox="1"/>
          <p:nvPr/>
        </p:nvSpPr>
        <p:spPr>
          <a:xfrm>
            <a:off x="1028700" y="1555274"/>
            <a:ext cx="10311427" cy="876208"/>
          </a:xfrm>
          <a:prstGeom prst="rect">
            <a:avLst/>
          </a:prstGeom>
        </p:spPr>
        <p:txBody>
          <a:bodyPr lIns="0" tIns="0" rIns="0" bIns="0" rtlCol="0" anchor="t">
            <a:spAutoFit/>
          </a:bodyPr>
          <a:lstStyle/>
          <a:p>
            <a:pPr>
              <a:lnSpc>
                <a:spcPts val="6599"/>
              </a:lnSpc>
            </a:pPr>
            <a:r>
              <a:rPr lang="en-US" sz="5499">
                <a:solidFill>
                  <a:srgbClr val="001158"/>
                </a:solidFill>
                <a:latin typeface="Poppins Bold Italics"/>
              </a:rPr>
              <a:t>Digital phenomenon Y is</a:t>
            </a:r>
            <a:r>
              <a:rPr lang="en-US" sz="5499">
                <a:solidFill>
                  <a:srgbClr val="001158"/>
                </a:solidFill>
                <a:latin typeface="Poppins Bold"/>
              </a:rPr>
              <a:t>:</a:t>
            </a:r>
          </a:p>
        </p:txBody>
      </p:sp>
      <p:sp>
        <p:nvSpPr>
          <p:cNvPr id="11" name="TextBox 11"/>
          <p:cNvSpPr txBox="1"/>
          <p:nvPr/>
        </p:nvSpPr>
        <p:spPr>
          <a:xfrm>
            <a:off x="15138382" y="9316738"/>
            <a:ext cx="2790685" cy="349157"/>
          </a:xfrm>
          <a:prstGeom prst="rect">
            <a:avLst/>
          </a:prstGeom>
        </p:spPr>
        <p:txBody>
          <a:bodyPr lIns="0" tIns="0" rIns="0" bIns="0" rtlCol="0" anchor="t">
            <a:spAutoFit/>
          </a:bodyPr>
          <a:lstStyle/>
          <a:p>
            <a:pPr algn="r">
              <a:lnSpc>
                <a:spcPts val="2800"/>
              </a:lnSpc>
              <a:spcBef>
                <a:spcPct val="0"/>
              </a:spcBef>
            </a:pPr>
            <a:r>
              <a:rPr lang="en-US" sz="2000" u="sng">
                <a:solidFill>
                  <a:srgbClr val="001158"/>
                </a:solidFill>
                <a:latin typeface="Open Sans Light Italics"/>
                <a:hlinkClick r:id="rId6" tooltip="https://www.youtube.com/watch?v=dQw4w9WgXcQ"/>
              </a:rPr>
              <a:t>Source</a:t>
            </a:r>
            <a:r>
              <a:rPr lang="en-US" sz="2000" u="sng">
                <a:solidFill>
                  <a:srgbClr val="001158"/>
                </a:solidFill>
                <a:latin typeface="Open Sans Italics"/>
                <a:hlinkClick r:id="rId6" tooltip="https://www.youtube.com/watch?v=dQw4w9WgXcQ"/>
              </a:rPr>
              <a:t>  for the image</a:t>
            </a:r>
          </a:p>
        </p:txBody>
      </p:sp>
      <p:sp>
        <p:nvSpPr>
          <p:cNvPr id="12" name="TextBox 12"/>
          <p:cNvSpPr txBox="1"/>
          <p:nvPr/>
        </p:nvSpPr>
        <p:spPr>
          <a:xfrm>
            <a:off x="1221496" y="4334789"/>
            <a:ext cx="5361818" cy="1916734"/>
          </a:xfrm>
          <a:prstGeom prst="rect">
            <a:avLst/>
          </a:prstGeom>
        </p:spPr>
        <p:txBody>
          <a:bodyPr lIns="0" tIns="0" rIns="0" bIns="0" rtlCol="0" anchor="t">
            <a:spAutoFit/>
          </a:bodyPr>
          <a:lstStyle/>
          <a:p>
            <a:pPr>
              <a:lnSpc>
                <a:spcPts val="5118"/>
              </a:lnSpc>
              <a:spcBef>
                <a:spcPct val="0"/>
              </a:spcBef>
            </a:pPr>
            <a:r>
              <a:rPr lang="en-US" sz="3655">
                <a:solidFill>
                  <a:srgbClr val="001158"/>
                </a:solidFill>
                <a:latin typeface="Open Sans Light Italics"/>
              </a:rPr>
              <a:t>Tell us more about it in 280 characters or less, plus one image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601417"/>
            <a:ext cx="16230600" cy="0"/>
          </a:xfrm>
          <a:prstGeom prst="line">
            <a:avLst/>
          </a:prstGeom>
          <a:ln w="19050" cap="flat">
            <a:solidFill>
              <a:srgbClr val="AAAD00"/>
            </a:solidFill>
            <a:prstDash val="solid"/>
            <a:headEnd type="none" w="sm" len="sm"/>
            <a:tailEnd type="none" w="sm" len="sm"/>
          </a:ln>
        </p:spPr>
      </p:sp>
      <p:sp>
        <p:nvSpPr>
          <p:cNvPr id="3" name="TextBox 3"/>
          <p:cNvSpPr txBox="1"/>
          <p:nvPr/>
        </p:nvSpPr>
        <p:spPr>
          <a:xfrm>
            <a:off x="8068329" y="985175"/>
            <a:ext cx="2687208" cy="424815"/>
          </a:xfrm>
          <a:prstGeom prst="rect">
            <a:avLst/>
          </a:prstGeom>
        </p:spPr>
        <p:txBody>
          <a:bodyPr lIns="0" tIns="0" rIns="0" bIns="0" rtlCol="0" anchor="t">
            <a:spAutoFit/>
          </a:bodyPr>
          <a:lstStyle/>
          <a:p>
            <a:pPr>
              <a:lnSpc>
                <a:spcPts val="3360"/>
              </a:lnSpc>
            </a:pPr>
            <a:r>
              <a:rPr lang="en-US" sz="2400">
                <a:solidFill>
                  <a:srgbClr val="FFFFFF"/>
                </a:solidFill>
                <a:latin typeface="Poppins Bold"/>
              </a:rPr>
              <a:t>Solution 1</a:t>
            </a:r>
          </a:p>
        </p:txBody>
      </p:sp>
      <p:sp>
        <p:nvSpPr>
          <p:cNvPr id="4" name="TextBox 4"/>
          <p:cNvSpPr txBox="1"/>
          <p:nvPr/>
        </p:nvSpPr>
        <p:spPr>
          <a:xfrm>
            <a:off x="2000723" y="6109625"/>
            <a:ext cx="4109035" cy="2889885"/>
          </a:xfrm>
          <a:prstGeom prst="rect">
            <a:avLst/>
          </a:prstGeom>
        </p:spPr>
        <p:txBody>
          <a:bodyPr lIns="0" tIns="0" rIns="0" bIns="0" rtlCol="0" anchor="t">
            <a:spAutoFit/>
          </a:bodyPr>
          <a:lstStyle/>
          <a:p>
            <a:pPr>
              <a:lnSpc>
                <a:spcPts val="2880"/>
              </a:lnSpc>
            </a:pPr>
            <a:r>
              <a:rPr lang="en-US" sz="1800">
                <a:solidFill>
                  <a:srgbClr val="FFFFFF"/>
                </a:solidFill>
                <a:latin typeface="Poppins"/>
              </a:rPr>
              <a:t>In the presentation session, the background can be filled with information that is arranged systematically and effectively concerning an interesting topic to be used as material for discussion at the opening of the presentation session. </a:t>
            </a:r>
          </a:p>
        </p:txBody>
      </p:sp>
      <p:sp>
        <p:nvSpPr>
          <p:cNvPr id="6" name="TextBox 6"/>
          <p:cNvSpPr txBox="1"/>
          <p:nvPr/>
        </p:nvSpPr>
        <p:spPr>
          <a:xfrm>
            <a:off x="1146390" y="3964304"/>
            <a:ext cx="5361818" cy="1916734"/>
          </a:xfrm>
          <a:prstGeom prst="rect">
            <a:avLst/>
          </a:prstGeom>
        </p:spPr>
        <p:txBody>
          <a:bodyPr lIns="0" tIns="0" rIns="0" bIns="0" rtlCol="0" anchor="t">
            <a:spAutoFit/>
          </a:bodyPr>
          <a:lstStyle/>
          <a:p>
            <a:pPr>
              <a:lnSpc>
                <a:spcPts val="5118"/>
              </a:lnSpc>
              <a:spcBef>
                <a:spcPct val="0"/>
              </a:spcBef>
            </a:pPr>
            <a:r>
              <a:rPr lang="en-US" sz="3655">
                <a:solidFill>
                  <a:srgbClr val="001158"/>
                </a:solidFill>
                <a:latin typeface="Open Sans Light Italics"/>
              </a:rPr>
              <a:t>Tell us more about it in 280 characters or less, plus one image</a:t>
            </a:r>
          </a:p>
        </p:txBody>
      </p:sp>
      <p:sp>
        <p:nvSpPr>
          <p:cNvPr id="7" name="TextBox 7"/>
          <p:cNvSpPr txBox="1"/>
          <p:nvPr/>
        </p:nvSpPr>
        <p:spPr>
          <a:xfrm>
            <a:off x="1028700" y="1183294"/>
            <a:ext cx="10311427" cy="2533373"/>
          </a:xfrm>
          <a:prstGeom prst="rect">
            <a:avLst/>
          </a:prstGeom>
        </p:spPr>
        <p:txBody>
          <a:bodyPr lIns="0" tIns="0" rIns="0" bIns="0" rtlCol="0" anchor="t">
            <a:spAutoFit/>
          </a:bodyPr>
          <a:lstStyle/>
          <a:p>
            <a:pPr>
              <a:lnSpc>
                <a:spcPts val="6599"/>
              </a:lnSpc>
            </a:pPr>
            <a:r>
              <a:rPr lang="en-US" sz="5499">
                <a:solidFill>
                  <a:srgbClr val="001158"/>
                </a:solidFill>
                <a:latin typeface="Poppins Bold Italics"/>
              </a:rPr>
              <a:t>Current status of</a:t>
            </a:r>
            <a:r>
              <a:rPr lang="en-US" sz="5499">
                <a:solidFill>
                  <a:srgbClr val="001158"/>
                </a:solidFill>
                <a:latin typeface="Poppins Bold"/>
              </a:rPr>
              <a:t> </a:t>
            </a:r>
            <a:r>
              <a:rPr lang="en-US" sz="5499">
                <a:solidFill>
                  <a:srgbClr val="001158"/>
                </a:solidFill>
                <a:latin typeface="Poppins Bold Italics"/>
              </a:rPr>
              <a:t>development X</a:t>
            </a:r>
          </a:p>
          <a:p>
            <a:pPr>
              <a:lnSpc>
                <a:spcPts val="6599"/>
              </a:lnSpc>
            </a:pPr>
            <a:r>
              <a:rPr lang="en-US" sz="5499">
                <a:solidFill>
                  <a:srgbClr val="001158"/>
                </a:solidFill>
                <a:latin typeface="Poppins Bold"/>
              </a:rPr>
              <a:t>(in</a:t>
            </a:r>
            <a:r>
              <a:rPr lang="en-US" sz="5499">
                <a:solidFill>
                  <a:srgbClr val="001158"/>
                </a:solidFill>
                <a:latin typeface="Poppins Bold Italics"/>
              </a:rPr>
              <a:t> digital phenomenon Y</a:t>
            </a:r>
            <a:r>
              <a:rPr lang="en-US" sz="5499">
                <a:solidFill>
                  <a:srgbClr val="001158"/>
                </a:solidFill>
                <a:latin typeface="Poppins Bold"/>
              </a:rPr>
              <a:t>)</a:t>
            </a:r>
          </a:p>
        </p:txBody>
      </p:sp>
      <p:grpSp>
        <p:nvGrpSpPr>
          <p:cNvPr id="8" name="Group 8"/>
          <p:cNvGrpSpPr/>
          <p:nvPr/>
        </p:nvGrpSpPr>
        <p:grpSpPr>
          <a:xfrm>
            <a:off x="11759227" y="1224208"/>
            <a:ext cx="6169839" cy="7838583"/>
            <a:chOff x="0" y="0"/>
            <a:chExt cx="1462480" cy="1858035"/>
          </a:xfrm>
        </p:grpSpPr>
        <p:sp>
          <p:nvSpPr>
            <p:cNvPr id="9" name="Freeform 9"/>
            <p:cNvSpPr/>
            <p:nvPr/>
          </p:nvSpPr>
          <p:spPr>
            <a:xfrm>
              <a:off x="0" y="0"/>
              <a:ext cx="1462480" cy="1858034"/>
            </a:xfrm>
            <a:custGeom>
              <a:avLst/>
              <a:gdLst/>
              <a:ahLst/>
              <a:cxnLst/>
              <a:rect l="l" t="t" r="r" b="b"/>
              <a:pathLst>
                <a:path w="1462480" h="1858034">
                  <a:moveTo>
                    <a:pt x="0" y="0"/>
                  </a:moveTo>
                  <a:lnTo>
                    <a:pt x="1462480" y="0"/>
                  </a:lnTo>
                  <a:lnTo>
                    <a:pt x="1462480" y="1858034"/>
                  </a:lnTo>
                  <a:lnTo>
                    <a:pt x="0" y="1858034"/>
                  </a:lnTo>
                  <a:close/>
                </a:path>
              </a:pathLst>
            </a:custGeom>
            <a:solidFill>
              <a:srgbClr val="001158"/>
            </a:solidFill>
          </p:spPr>
        </p:sp>
        <p:sp>
          <p:nvSpPr>
            <p:cNvPr id="10" name="TextBox 10"/>
            <p:cNvSpPr txBox="1"/>
            <p:nvPr/>
          </p:nvSpPr>
          <p:spPr>
            <a:xfrm>
              <a:off x="0" y="-38100"/>
              <a:ext cx="1462480" cy="1896135"/>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15138382" y="9316738"/>
            <a:ext cx="2790685" cy="349157"/>
          </a:xfrm>
          <a:prstGeom prst="rect">
            <a:avLst/>
          </a:prstGeom>
        </p:spPr>
        <p:txBody>
          <a:bodyPr lIns="0" tIns="0" rIns="0" bIns="0" rtlCol="0" anchor="t">
            <a:spAutoFit/>
          </a:bodyPr>
          <a:lstStyle/>
          <a:p>
            <a:pPr algn="r">
              <a:lnSpc>
                <a:spcPts val="2800"/>
              </a:lnSpc>
              <a:spcBef>
                <a:spcPct val="0"/>
              </a:spcBef>
            </a:pPr>
            <a:r>
              <a:rPr lang="en-US" sz="2000" u="sng">
                <a:solidFill>
                  <a:srgbClr val="001158"/>
                </a:solidFill>
                <a:latin typeface="Open Sans Light Italics"/>
                <a:hlinkClick r:id="rId2" tooltip="https://www.youtube.com/watch?v=dQw4w9WgXcQ"/>
              </a:rPr>
              <a:t>Source</a:t>
            </a:r>
            <a:r>
              <a:rPr lang="en-US" sz="2000" u="sng">
                <a:solidFill>
                  <a:srgbClr val="001158"/>
                </a:solidFill>
                <a:latin typeface="Open Sans Italics"/>
                <a:hlinkClick r:id="rId2" tooltip="https://www.youtube.com/watch?v=dQw4w9WgXcQ"/>
              </a:rPr>
              <a:t>  for the image</a:t>
            </a:r>
          </a:p>
        </p:txBody>
      </p:sp>
      <p:sp>
        <p:nvSpPr>
          <p:cNvPr id="12" name="Freeform 12"/>
          <p:cNvSpPr/>
          <p:nvPr/>
        </p:nvSpPr>
        <p:spPr>
          <a:xfrm>
            <a:off x="12558346" y="2935015"/>
            <a:ext cx="4700954" cy="4114800"/>
          </a:xfrm>
          <a:custGeom>
            <a:avLst/>
            <a:gdLst/>
            <a:ahLst/>
            <a:cxnLst/>
            <a:rect l="l" t="t" r="r" b="b"/>
            <a:pathLst>
              <a:path w="4700954" h="4114800">
                <a:moveTo>
                  <a:pt x="0" y="0"/>
                </a:moveTo>
                <a:lnTo>
                  <a:pt x="4700954" y="0"/>
                </a:lnTo>
                <a:lnTo>
                  <a:pt x="470095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4">
            <a:extLst>
              <a:ext uri="{FF2B5EF4-FFF2-40B4-BE49-F238E27FC236}">
                <a16:creationId xmlns:a16="http://schemas.microsoft.com/office/drawing/2014/main" id="{5534A7BD-A4F4-881F-A194-459722E47AF6}"/>
              </a:ext>
            </a:extLst>
          </p:cNvPr>
          <p:cNvSpPr/>
          <p:nvPr/>
        </p:nvSpPr>
        <p:spPr>
          <a:xfrm>
            <a:off x="-1" y="5219620"/>
            <a:ext cx="6925841" cy="5067379"/>
          </a:xfrm>
          <a:custGeom>
            <a:avLst/>
            <a:gdLst/>
            <a:ahLst/>
            <a:cxnLst/>
            <a:rect l="l" t="t" r="r" b="b"/>
            <a:pathLst>
              <a:path w="8127642" h="6605556">
                <a:moveTo>
                  <a:pt x="0" y="0"/>
                </a:moveTo>
                <a:lnTo>
                  <a:pt x="8127642" y="0"/>
                </a:lnTo>
                <a:lnTo>
                  <a:pt x="8127642" y="6605556"/>
                </a:lnTo>
                <a:lnTo>
                  <a:pt x="0" y="6605556"/>
                </a:lnTo>
                <a:lnTo>
                  <a:pt x="0" y="0"/>
                </a:lnTo>
                <a:close/>
              </a:path>
            </a:pathLst>
          </a:custGeom>
          <a:blipFill>
            <a:blip r:embed="rId5">
              <a:extLst>
                <a:ext uri="{96DAC541-7B7A-43D3-8B79-37D633B846F1}">
                  <asvg:svgBlip xmlns:asvg="http://schemas.microsoft.com/office/drawing/2016/SVG/main" r:embed="rId6"/>
                </a:ext>
              </a:extLst>
            </a:blip>
            <a:stretch>
              <a:fillRect l="-18526" b="-30354"/>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1158"/>
        </a:solidFill>
        <a:effectLst/>
      </p:bgPr>
    </p:bg>
    <p:spTree>
      <p:nvGrpSpPr>
        <p:cNvPr id="1" name=""/>
        <p:cNvGrpSpPr/>
        <p:nvPr/>
      </p:nvGrpSpPr>
      <p:grpSpPr>
        <a:xfrm>
          <a:off x="0" y="0"/>
          <a:ext cx="0" cy="0"/>
          <a:chOff x="0" y="0"/>
          <a:chExt cx="0" cy="0"/>
        </a:xfrm>
      </p:grpSpPr>
      <p:sp>
        <p:nvSpPr>
          <p:cNvPr id="2" name="AutoShape 2"/>
          <p:cNvSpPr/>
          <p:nvPr/>
        </p:nvSpPr>
        <p:spPr>
          <a:xfrm>
            <a:off x="1028700" y="601417"/>
            <a:ext cx="16230600" cy="0"/>
          </a:xfrm>
          <a:prstGeom prst="line">
            <a:avLst/>
          </a:prstGeom>
          <a:ln w="19050" cap="flat">
            <a:solidFill>
              <a:srgbClr val="D9D9D9"/>
            </a:solidFill>
            <a:prstDash val="solid"/>
            <a:headEnd type="none" w="sm" len="sm"/>
            <a:tailEnd type="none" w="sm" len="sm"/>
          </a:ln>
        </p:spPr>
      </p:sp>
      <p:sp>
        <p:nvSpPr>
          <p:cNvPr id="3" name="TextBox 3"/>
          <p:cNvSpPr txBox="1"/>
          <p:nvPr/>
        </p:nvSpPr>
        <p:spPr>
          <a:xfrm>
            <a:off x="1028700" y="1220467"/>
            <a:ext cx="10208410" cy="2533373"/>
          </a:xfrm>
          <a:prstGeom prst="rect">
            <a:avLst/>
          </a:prstGeom>
        </p:spPr>
        <p:txBody>
          <a:bodyPr lIns="0" tIns="0" rIns="0" bIns="0" rtlCol="0" anchor="t">
            <a:spAutoFit/>
          </a:bodyPr>
          <a:lstStyle/>
          <a:p>
            <a:pPr>
              <a:lnSpc>
                <a:spcPts val="6599"/>
              </a:lnSpc>
            </a:pPr>
            <a:r>
              <a:rPr lang="en-US" sz="5499">
                <a:solidFill>
                  <a:srgbClr val="FFFFFF"/>
                </a:solidFill>
                <a:latin typeface="Poppins Bold Italics"/>
              </a:rPr>
              <a:t>Reason(s) why you believe development X will happen in Z years</a:t>
            </a:r>
          </a:p>
        </p:txBody>
      </p:sp>
      <p:sp>
        <p:nvSpPr>
          <p:cNvPr id="4" name="TextBox 4"/>
          <p:cNvSpPr txBox="1"/>
          <p:nvPr/>
        </p:nvSpPr>
        <p:spPr>
          <a:xfrm>
            <a:off x="1221496" y="4334789"/>
            <a:ext cx="5361818" cy="1916734"/>
          </a:xfrm>
          <a:prstGeom prst="rect">
            <a:avLst/>
          </a:prstGeom>
        </p:spPr>
        <p:txBody>
          <a:bodyPr lIns="0" tIns="0" rIns="0" bIns="0" rtlCol="0" anchor="t">
            <a:spAutoFit/>
          </a:bodyPr>
          <a:lstStyle/>
          <a:p>
            <a:pPr>
              <a:lnSpc>
                <a:spcPts val="5118"/>
              </a:lnSpc>
              <a:spcBef>
                <a:spcPct val="0"/>
              </a:spcBef>
            </a:pPr>
            <a:r>
              <a:rPr lang="en-US" sz="3655">
                <a:solidFill>
                  <a:srgbClr val="FFFFFF"/>
                </a:solidFill>
                <a:latin typeface="Open Sans Light Italics"/>
              </a:rPr>
              <a:t>Tell us more about it in 280 characters or less, plus one image</a:t>
            </a:r>
          </a:p>
        </p:txBody>
      </p:sp>
      <p:grpSp>
        <p:nvGrpSpPr>
          <p:cNvPr id="5" name="Group 5"/>
          <p:cNvGrpSpPr/>
          <p:nvPr/>
        </p:nvGrpSpPr>
        <p:grpSpPr>
          <a:xfrm>
            <a:off x="11759227" y="1224208"/>
            <a:ext cx="6169839" cy="7838583"/>
            <a:chOff x="0" y="0"/>
            <a:chExt cx="1462480" cy="1858035"/>
          </a:xfrm>
        </p:grpSpPr>
        <p:sp>
          <p:nvSpPr>
            <p:cNvPr id="6" name="Freeform 6"/>
            <p:cNvSpPr/>
            <p:nvPr/>
          </p:nvSpPr>
          <p:spPr>
            <a:xfrm>
              <a:off x="0" y="0"/>
              <a:ext cx="1462480" cy="1858034"/>
            </a:xfrm>
            <a:custGeom>
              <a:avLst/>
              <a:gdLst/>
              <a:ahLst/>
              <a:cxnLst/>
              <a:rect l="l" t="t" r="r" b="b"/>
              <a:pathLst>
                <a:path w="1462480" h="1858034">
                  <a:moveTo>
                    <a:pt x="0" y="0"/>
                  </a:moveTo>
                  <a:lnTo>
                    <a:pt x="1462480" y="0"/>
                  </a:lnTo>
                  <a:lnTo>
                    <a:pt x="1462480" y="1858034"/>
                  </a:lnTo>
                  <a:lnTo>
                    <a:pt x="0" y="1858034"/>
                  </a:lnTo>
                  <a:close/>
                </a:path>
              </a:pathLst>
            </a:custGeom>
            <a:solidFill>
              <a:srgbClr val="FFFFFF"/>
            </a:solidFill>
          </p:spPr>
        </p:sp>
        <p:sp>
          <p:nvSpPr>
            <p:cNvPr id="7" name="TextBox 7"/>
            <p:cNvSpPr txBox="1"/>
            <p:nvPr/>
          </p:nvSpPr>
          <p:spPr>
            <a:xfrm>
              <a:off x="0" y="-38100"/>
              <a:ext cx="1462480" cy="189613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0" y="6984222"/>
            <a:ext cx="6508208" cy="3302778"/>
          </a:xfrm>
          <a:custGeom>
            <a:avLst/>
            <a:gdLst/>
            <a:ahLst/>
            <a:cxnLst/>
            <a:rect l="l" t="t" r="r" b="b"/>
            <a:pathLst>
              <a:path w="8127642" h="6605556">
                <a:moveTo>
                  <a:pt x="0" y="0"/>
                </a:moveTo>
                <a:lnTo>
                  <a:pt x="8127642" y="0"/>
                </a:lnTo>
                <a:lnTo>
                  <a:pt x="8127642" y="6605556"/>
                </a:lnTo>
                <a:lnTo>
                  <a:pt x="0" y="6605556"/>
                </a:lnTo>
                <a:lnTo>
                  <a:pt x="0" y="0"/>
                </a:lnTo>
                <a:close/>
              </a:path>
            </a:pathLst>
          </a:custGeom>
          <a:blipFill>
            <a:blip r:embed="rId2">
              <a:extLst>
                <a:ext uri="{96DAC541-7B7A-43D3-8B79-37D633B846F1}">
                  <asvg:svgBlip xmlns:asvg="http://schemas.microsoft.com/office/drawing/2016/SVG/main" r:embed="rId3"/>
                </a:ext>
              </a:extLst>
            </a:blip>
            <a:stretch>
              <a:fillRect l="-24882" b="-100000"/>
            </a:stretch>
          </a:blipFill>
        </p:spPr>
      </p:sp>
      <p:sp>
        <p:nvSpPr>
          <p:cNvPr id="9" name="TextBox 9"/>
          <p:cNvSpPr txBox="1"/>
          <p:nvPr/>
        </p:nvSpPr>
        <p:spPr>
          <a:xfrm>
            <a:off x="15138382" y="9316738"/>
            <a:ext cx="2790685" cy="349157"/>
          </a:xfrm>
          <a:prstGeom prst="rect">
            <a:avLst/>
          </a:prstGeom>
        </p:spPr>
        <p:txBody>
          <a:bodyPr lIns="0" tIns="0" rIns="0" bIns="0" rtlCol="0" anchor="t">
            <a:spAutoFit/>
          </a:bodyPr>
          <a:lstStyle/>
          <a:p>
            <a:pPr algn="r">
              <a:lnSpc>
                <a:spcPts val="2800"/>
              </a:lnSpc>
              <a:spcBef>
                <a:spcPct val="0"/>
              </a:spcBef>
            </a:pPr>
            <a:r>
              <a:rPr lang="en-US" sz="2000" u="sng">
                <a:solidFill>
                  <a:srgbClr val="FFFFFF"/>
                </a:solidFill>
                <a:latin typeface="Open Sans Light Italics"/>
                <a:hlinkClick r:id="rId4" tooltip="https://www.youtube.com/watch?v=dQw4w9WgXcQ"/>
              </a:rPr>
              <a:t>Source</a:t>
            </a:r>
            <a:r>
              <a:rPr lang="en-US" sz="2000" u="sng">
                <a:solidFill>
                  <a:srgbClr val="FFFFFF"/>
                </a:solidFill>
                <a:latin typeface="Open Sans Italics"/>
                <a:hlinkClick r:id="rId4" tooltip="https://www.youtube.com/watch?v=dQw4w9WgXcQ"/>
              </a:rPr>
              <a:t>  for the image</a:t>
            </a:r>
          </a:p>
        </p:txBody>
      </p:sp>
      <p:sp>
        <p:nvSpPr>
          <p:cNvPr id="10" name="Freeform 10"/>
          <p:cNvSpPr/>
          <p:nvPr/>
        </p:nvSpPr>
        <p:spPr>
          <a:xfrm>
            <a:off x="12558346" y="2935015"/>
            <a:ext cx="4700954" cy="4114800"/>
          </a:xfrm>
          <a:custGeom>
            <a:avLst/>
            <a:gdLst/>
            <a:ahLst/>
            <a:cxnLst/>
            <a:rect l="l" t="t" r="r" b="b"/>
            <a:pathLst>
              <a:path w="4700954" h="4114800">
                <a:moveTo>
                  <a:pt x="0" y="0"/>
                </a:moveTo>
                <a:lnTo>
                  <a:pt x="4700954" y="0"/>
                </a:lnTo>
                <a:lnTo>
                  <a:pt x="470095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1158"/>
        </a:solidFill>
        <a:effectLst/>
      </p:bgPr>
    </p:bg>
    <p:spTree>
      <p:nvGrpSpPr>
        <p:cNvPr id="1" name=""/>
        <p:cNvGrpSpPr/>
        <p:nvPr/>
      </p:nvGrpSpPr>
      <p:grpSpPr>
        <a:xfrm>
          <a:off x="0" y="0"/>
          <a:ext cx="0" cy="0"/>
          <a:chOff x="0" y="0"/>
          <a:chExt cx="0" cy="0"/>
        </a:xfrm>
      </p:grpSpPr>
      <p:sp>
        <p:nvSpPr>
          <p:cNvPr id="2" name="AutoShape 2"/>
          <p:cNvSpPr/>
          <p:nvPr/>
        </p:nvSpPr>
        <p:spPr>
          <a:xfrm>
            <a:off x="1028700" y="601417"/>
            <a:ext cx="16230600" cy="0"/>
          </a:xfrm>
          <a:prstGeom prst="line">
            <a:avLst/>
          </a:prstGeom>
          <a:ln w="19050" cap="flat">
            <a:solidFill>
              <a:srgbClr val="AAAD00"/>
            </a:solidFill>
            <a:prstDash val="solid"/>
            <a:headEnd type="none" w="sm" len="sm"/>
            <a:tailEnd type="none" w="sm" len="sm"/>
          </a:ln>
        </p:spPr>
      </p:sp>
      <p:sp>
        <p:nvSpPr>
          <p:cNvPr id="3" name="TextBox 3"/>
          <p:cNvSpPr txBox="1"/>
          <p:nvPr/>
        </p:nvSpPr>
        <p:spPr>
          <a:xfrm>
            <a:off x="1028700" y="1176583"/>
            <a:ext cx="10605044" cy="2333163"/>
          </a:xfrm>
          <a:prstGeom prst="rect">
            <a:avLst/>
          </a:prstGeom>
        </p:spPr>
        <p:txBody>
          <a:bodyPr lIns="0" tIns="0" rIns="0" bIns="0" rtlCol="0" anchor="t">
            <a:spAutoFit/>
          </a:bodyPr>
          <a:lstStyle/>
          <a:p>
            <a:pPr>
              <a:lnSpc>
                <a:spcPts val="6000"/>
              </a:lnSpc>
            </a:pPr>
            <a:r>
              <a:rPr lang="en-US" sz="5000">
                <a:solidFill>
                  <a:srgbClr val="FFFFFF"/>
                </a:solidFill>
                <a:latin typeface="Poppins Bold Italics"/>
              </a:rPr>
              <a:t>Opinion on the effect of the development x  </a:t>
            </a:r>
          </a:p>
          <a:p>
            <a:pPr>
              <a:lnSpc>
                <a:spcPts val="6000"/>
              </a:lnSpc>
            </a:pPr>
            <a:r>
              <a:rPr lang="en-US" sz="5000">
                <a:solidFill>
                  <a:srgbClr val="FFFFFF"/>
                </a:solidFill>
                <a:latin typeface="Poppins Bold Italics"/>
              </a:rPr>
              <a:t>on phenomenon y (and why)</a:t>
            </a:r>
          </a:p>
        </p:txBody>
      </p:sp>
      <p:sp>
        <p:nvSpPr>
          <p:cNvPr id="5" name="TextBox 5"/>
          <p:cNvSpPr txBox="1"/>
          <p:nvPr/>
        </p:nvSpPr>
        <p:spPr>
          <a:xfrm>
            <a:off x="15138382" y="9316738"/>
            <a:ext cx="2790685" cy="349157"/>
          </a:xfrm>
          <a:prstGeom prst="rect">
            <a:avLst/>
          </a:prstGeom>
        </p:spPr>
        <p:txBody>
          <a:bodyPr lIns="0" tIns="0" rIns="0" bIns="0" rtlCol="0" anchor="t">
            <a:spAutoFit/>
          </a:bodyPr>
          <a:lstStyle/>
          <a:p>
            <a:pPr algn="r">
              <a:lnSpc>
                <a:spcPts val="2800"/>
              </a:lnSpc>
              <a:spcBef>
                <a:spcPct val="0"/>
              </a:spcBef>
            </a:pPr>
            <a:r>
              <a:rPr lang="en-US" sz="2000" u="sng">
                <a:solidFill>
                  <a:srgbClr val="FFFFFF"/>
                </a:solidFill>
                <a:latin typeface="Open Sans Light Italics"/>
                <a:hlinkClick r:id="rId2" tooltip="https://www.youtube.com/watch?v=dQw4w9WgXcQ"/>
              </a:rPr>
              <a:t>Source</a:t>
            </a:r>
            <a:r>
              <a:rPr lang="en-US" sz="2000" u="sng">
                <a:solidFill>
                  <a:srgbClr val="FFFFFF"/>
                </a:solidFill>
                <a:latin typeface="Open Sans Italics"/>
                <a:hlinkClick r:id="rId2" tooltip="https://www.youtube.com/watch?v=dQw4w9WgXcQ"/>
              </a:rPr>
              <a:t>  for the image</a:t>
            </a:r>
          </a:p>
        </p:txBody>
      </p:sp>
      <p:grpSp>
        <p:nvGrpSpPr>
          <p:cNvPr id="6" name="Group 6"/>
          <p:cNvGrpSpPr/>
          <p:nvPr/>
        </p:nvGrpSpPr>
        <p:grpSpPr>
          <a:xfrm>
            <a:off x="11759227" y="1224208"/>
            <a:ext cx="6169839" cy="7838583"/>
            <a:chOff x="0" y="0"/>
            <a:chExt cx="1462480" cy="1858035"/>
          </a:xfrm>
        </p:grpSpPr>
        <p:sp>
          <p:nvSpPr>
            <p:cNvPr id="7" name="Freeform 7"/>
            <p:cNvSpPr/>
            <p:nvPr/>
          </p:nvSpPr>
          <p:spPr>
            <a:xfrm>
              <a:off x="0" y="0"/>
              <a:ext cx="1462480" cy="1858034"/>
            </a:xfrm>
            <a:custGeom>
              <a:avLst/>
              <a:gdLst/>
              <a:ahLst/>
              <a:cxnLst/>
              <a:rect l="l" t="t" r="r" b="b"/>
              <a:pathLst>
                <a:path w="1462480" h="1858034">
                  <a:moveTo>
                    <a:pt x="0" y="0"/>
                  </a:moveTo>
                  <a:lnTo>
                    <a:pt x="1462480" y="0"/>
                  </a:lnTo>
                  <a:lnTo>
                    <a:pt x="1462480" y="1858034"/>
                  </a:lnTo>
                  <a:lnTo>
                    <a:pt x="0" y="1858034"/>
                  </a:lnTo>
                  <a:close/>
                </a:path>
              </a:pathLst>
            </a:custGeom>
            <a:solidFill>
              <a:srgbClr val="FFFFFF"/>
            </a:solidFill>
          </p:spPr>
        </p:sp>
        <p:sp>
          <p:nvSpPr>
            <p:cNvPr id="8" name="TextBox 8"/>
            <p:cNvSpPr txBox="1"/>
            <p:nvPr/>
          </p:nvSpPr>
          <p:spPr>
            <a:xfrm>
              <a:off x="0" y="-38100"/>
              <a:ext cx="1462480" cy="1896135"/>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2558346" y="2935015"/>
            <a:ext cx="4700954" cy="4114800"/>
          </a:xfrm>
          <a:custGeom>
            <a:avLst/>
            <a:gdLst/>
            <a:ahLst/>
            <a:cxnLst/>
            <a:rect l="l" t="t" r="r" b="b"/>
            <a:pathLst>
              <a:path w="4700954" h="4114800">
                <a:moveTo>
                  <a:pt x="0" y="0"/>
                </a:moveTo>
                <a:lnTo>
                  <a:pt x="4700954" y="0"/>
                </a:lnTo>
                <a:lnTo>
                  <a:pt x="470095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TextBox 10"/>
          <p:cNvSpPr txBox="1"/>
          <p:nvPr/>
        </p:nvSpPr>
        <p:spPr>
          <a:xfrm>
            <a:off x="1221496" y="4334789"/>
            <a:ext cx="5361818" cy="1916734"/>
          </a:xfrm>
          <a:prstGeom prst="rect">
            <a:avLst/>
          </a:prstGeom>
        </p:spPr>
        <p:txBody>
          <a:bodyPr lIns="0" tIns="0" rIns="0" bIns="0" rtlCol="0" anchor="t">
            <a:spAutoFit/>
          </a:bodyPr>
          <a:lstStyle/>
          <a:p>
            <a:pPr>
              <a:lnSpc>
                <a:spcPts val="5118"/>
              </a:lnSpc>
              <a:spcBef>
                <a:spcPct val="0"/>
              </a:spcBef>
            </a:pPr>
            <a:r>
              <a:rPr lang="en-US" sz="3655">
                <a:solidFill>
                  <a:srgbClr val="FFFFFF"/>
                </a:solidFill>
                <a:latin typeface="Open Sans Light Italics"/>
              </a:rPr>
              <a:t>Tell us more about it in 280 characters or less, plus one image</a:t>
            </a:r>
          </a:p>
        </p:txBody>
      </p:sp>
      <p:sp>
        <p:nvSpPr>
          <p:cNvPr id="11" name="Freeform 8">
            <a:extLst>
              <a:ext uri="{FF2B5EF4-FFF2-40B4-BE49-F238E27FC236}">
                <a16:creationId xmlns:a16="http://schemas.microsoft.com/office/drawing/2014/main" id="{F852D728-D6B0-01EA-3F30-3BA8F67FBD22}"/>
              </a:ext>
            </a:extLst>
          </p:cNvPr>
          <p:cNvSpPr/>
          <p:nvPr/>
        </p:nvSpPr>
        <p:spPr>
          <a:xfrm>
            <a:off x="0" y="6984222"/>
            <a:ext cx="6508208" cy="3302778"/>
          </a:xfrm>
          <a:custGeom>
            <a:avLst/>
            <a:gdLst/>
            <a:ahLst/>
            <a:cxnLst/>
            <a:rect l="l" t="t" r="r" b="b"/>
            <a:pathLst>
              <a:path w="8127642" h="6605556">
                <a:moveTo>
                  <a:pt x="0" y="0"/>
                </a:moveTo>
                <a:lnTo>
                  <a:pt x="8127642" y="0"/>
                </a:lnTo>
                <a:lnTo>
                  <a:pt x="8127642" y="6605556"/>
                </a:lnTo>
                <a:lnTo>
                  <a:pt x="0" y="6605556"/>
                </a:lnTo>
                <a:lnTo>
                  <a:pt x="0" y="0"/>
                </a:lnTo>
                <a:close/>
              </a:path>
            </a:pathLst>
          </a:custGeom>
          <a:blipFill>
            <a:blip r:embed="rId5">
              <a:extLst>
                <a:ext uri="{96DAC541-7B7A-43D3-8B79-37D633B846F1}">
                  <asvg:svgBlip xmlns:asvg="http://schemas.microsoft.com/office/drawing/2016/SVG/main" r:embed="rId6"/>
                </a:ext>
              </a:extLst>
            </a:blip>
            <a:stretch>
              <a:fillRect l="-24882" b="-100000"/>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1158"/>
        </a:solidFill>
        <a:effectLst/>
      </p:bgPr>
    </p:bg>
    <p:spTree>
      <p:nvGrpSpPr>
        <p:cNvPr id="1" name=""/>
        <p:cNvGrpSpPr/>
        <p:nvPr/>
      </p:nvGrpSpPr>
      <p:grpSpPr>
        <a:xfrm>
          <a:off x="0" y="0"/>
          <a:ext cx="0" cy="0"/>
          <a:chOff x="0" y="0"/>
          <a:chExt cx="0" cy="0"/>
        </a:xfrm>
      </p:grpSpPr>
      <p:sp>
        <p:nvSpPr>
          <p:cNvPr id="2" name="TextBox 2"/>
          <p:cNvSpPr txBox="1"/>
          <p:nvPr/>
        </p:nvSpPr>
        <p:spPr>
          <a:xfrm>
            <a:off x="6704991" y="1370812"/>
            <a:ext cx="7274618" cy="904844"/>
          </a:xfrm>
          <a:prstGeom prst="rect">
            <a:avLst/>
          </a:prstGeom>
        </p:spPr>
        <p:txBody>
          <a:bodyPr lIns="0" tIns="0" rIns="0" bIns="0" rtlCol="0" anchor="t">
            <a:spAutoFit/>
          </a:bodyPr>
          <a:lstStyle/>
          <a:p>
            <a:pPr>
              <a:lnSpc>
                <a:spcPts val="6719"/>
              </a:lnSpc>
            </a:pPr>
            <a:r>
              <a:rPr lang="en-US" sz="5599">
                <a:solidFill>
                  <a:srgbClr val="FFFFFF"/>
                </a:solidFill>
                <a:latin typeface="Poppins Bold"/>
              </a:rPr>
              <a:t>More information</a:t>
            </a:r>
          </a:p>
        </p:txBody>
      </p:sp>
      <p:sp>
        <p:nvSpPr>
          <p:cNvPr id="3" name="AutoShape 3"/>
          <p:cNvSpPr/>
          <p:nvPr/>
        </p:nvSpPr>
        <p:spPr>
          <a:xfrm>
            <a:off x="1028700" y="601417"/>
            <a:ext cx="16230600" cy="0"/>
          </a:xfrm>
          <a:prstGeom prst="line">
            <a:avLst/>
          </a:prstGeom>
          <a:ln w="19050" cap="flat">
            <a:solidFill>
              <a:srgbClr val="AAAD00"/>
            </a:solidFill>
            <a:prstDash val="solid"/>
            <a:headEnd type="none" w="sm" len="sm"/>
            <a:tailEnd type="none" w="sm" len="sm"/>
          </a:ln>
        </p:spPr>
      </p:sp>
      <p:sp>
        <p:nvSpPr>
          <p:cNvPr id="4" name="Freeform 4"/>
          <p:cNvSpPr/>
          <p:nvPr/>
        </p:nvSpPr>
        <p:spPr>
          <a:xfrm flipH="1">
            <a:off x="-1" y="1427962"/>
            <a:ext cx="5600391" cy="7431077"/>
          </a:xfrm>
          <a:custGeom>
            <a:avLst/>
            <a:gdLst/>
            <a:ahLst/>
            <a:cxnLst/>
            <a:rect l="l" t="t" r="r" b="b"/>
            <a:pathLst>
              <a:path w="9143383" h="7431077">
                <a:moveTo>
                  <a:pt x="9143384" y="0"/>
                </a:moveTo>
                <a:lnTo>
                  <a:pt x="0" y="0"/>
                </a:lnTo>
                <a:lnTo>
                  <a:pt x="0" y="7431076"/>
                </a:lnTo>
                <a:lnTo>
                  <a:pt x="9143384" y="7431076"/>
                </a:lnTo>
                <a:lnTo>
                  <a:pt x="9143384" y="0"/>
                </a:lnTo>
                <a:close/>
              </a:path>
            </a:pathLst>
          </a:custGeom>
          <a:blipFill>
            <a:blip r:embed="rId2">
              <a:extLst>
                <a:ext uri="{96DAC541-7B7A-43D3-8B79-37D633B846F1}">
                  <asvg:svgBlip xmlns:asvg="http://schemas.microsoft.com/office/drawing/2016/SVG/main" r:embed="rId3"/>
                </a:ext>
              </a:extLst>
            </a:blip>
            <a:stretch>
              <a:fillRect l="1" r="-63264"/>
            </a:stretch>
          </a:blipFill>
        </p:spPr>
      </p:sp>
      <p:grpSp>
        <p:nvGrpSpPr>
          <p:cNvPr id="5" name="Group 5"/>
          <p:cNvGrpSpPr/>
          <p:nvPr/>
        </p:nvGrpSpPr>
        <p:grpSpPr>
          <a:xfrm>
            <a:off x="0" y="9998267"/>
            <a:ext cx="18288000" cy="500357"/>
            <a:chOff x="0" y="0"/>
            <a:chExt cx="4998137" cy="131781"/>
          </a:xfrm>
        </p:grpSpPr>
        <p:sp>
          <p:nvSpPr>
            <p:cNvPr id="6" name="Freeform 6"/>
            <p:cNvSpPr/>
            <p:nvPr/>
          </p:nvSpPr>
          <p:spPr>
            <a:xfrm>
              <a:off x="0" y="0"/>
              <a:ext cx="4998137" cy="131781"/>
            </a:xfrm>
            <a:custGeom>
              <a:avLst/>
              <a:gdLst/>
              <a:ahLst/>
              <a:cxnLst/>
              <a:rect l="l" t="t" r="r" b="b"/>
              <a:pathLst>
                <a:path w="4998137" h="131781">
                  <a:moveTo>
                    <a:pt x="0" y="0"/>
                  </a:moveTo>
                  <a:lnTo>
                    <a:pt x="4998137" y="0"/>
                  </a:lnTo>
                  <a:lnTo>
                    <a:pt x="4998137" y="131781"/>
                  </a:lnTo>
                  <a:lnTo>
                    <a:pt x="0" y="131781"/>
                  </a:lnTo>
                  <a:close/>
                </a:path>
              </a:pathLst>
            </a:custGeom>
            <a:solidFill>
              <a:srgbClr val="AAAD00"/>
            </a:solidFill>
          </p:spPr>
        </p:sp>
        <p:sp>
          <p:nvSpPr>
            <p:cNvPr id="7" name="TextBox 7"/>
            <p:cNvSpPr txBox="1"/>
            <p:nvPr/>
          </p:nvSpPr>
          <p:spPr>
            <a:xfrm>
              <a:off x="0" y="-38100"/>
              <a:ext cx="4998137" cy="169881"/>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6704991" y="2896864"/>
            <a:ext cx="10554309" cy="5682141"/>
          </a:xfrm>
          <a:prstGeom prst="rect">
            <a:avLst/>
          </a:prstGeom>
        </p:spPr>
        <p:txBody>
          <a:bodyPr lIns="0" tIns="0" rIns="0" bIns="0" rtlCol="0" anchor="t">
            <a:spAutoFit/>
          </a:bodyPr>
          <a:lstStyle/>
          <a:p>
            <a:pPr>
              <a:lnSpc>
                <a:spcPts val="2500"/>
              </a:lnSpc>
            </a:pPr>
            <a:endParaRPr/>
          </a:p>
          <a:p>
            <a:pPr>
              <a:lnSpc>
                <a:spcPts val="2500"/>
              </a:lnSpc>
            </a:pPr>
            <a:r>
              <a:rPr lang="en-US" sz="2500">
                <a:solidFill>
                  <a:srgbClr val="FFFFFF"/>
                </a:solidFill>
                <a:latin typeface="Open Sans Light Italics"/>
              </a:rPr>
              <a:t>"The Art of Punnery: A Playful Analysis of Wordplay in Literature"</a:t>
            </a:r>
          </a:p>
          <a:p>
            <a:pPr>
              <a:lnSpc>
                <a:spcPts val="2500"/>
              </a:lnSpc>
            </a:pPr>
            <a:r>
              <a:rPr lang="en-US" sz="2500">
                <a:solidFill>
                  <a:srgbClr val="FFFFFF"/>
                </a:solidFill>
                <a:latin typeface="Open Sans Light Italics"/>
              </a:rPr>
              <a:t>   Smith, E. (2019). Journal of Linguistic Wit, 10(2), 88-101.</a:t>
            </a:r>
          </a:p>
          <a:p>
            <a:pPr>
              <a:lnSpc>
                <a:spcPts val="2500"/>
              </a:lnSpc>
            </a:pPr>
            <a:endParaRPr lang="en-US" sz="2500">
              <a:solidFill>
                <a:srgbClr val="FFFFFF"/>
              </a:solidFill>
              <a:latin typeface="Open Sans Light Italics"/>
            </a:endParaRPr>
          </a:p>
          <a:p>
            <a:pPr>
              <a:lnSpc>
                <a:spcPts val="2500"/>
              </a:lnSpc>
            </a:pPr>
            <a:r>
              <a:rPr lang="en-US" sz="2500">
                <a:solidFill>
                  <a:srgbClr val="FFFFFF"/>
                </a:solidFill>
                <a:latin typeface="Open Sans Light Italics"/>
              </a:rPr>
              <a:t>"Punderstanding History: A Tongue-in-Cheek Look at the Past"</a:t>
            </a:r>
          </a:p>
          <a:p>
            <a:pPr>
              <a:lnSpc>
                <a:spcPts val="2500"/>
              </a:lnSpc>
            </a:pPr>
            <a:r>
              <a:rPr lang="en-US" sz="2500">
                <a:solidFill>
                  <a:srgbClr val="FFFFFF"/>
                </a:solidFill>
                <a:latin typeface="Open Sans Light Italics"/>
              </a:rPr>
              <a:t>   Johnson, L. (2020). Journal of Punny Perspectives, 15(4), 207-219.</a:t>
            </a:r>
          </a:p>
          <a:p>
            <a:pPr>
              <a:lnSpc>
                <a:spcPts val="2500"/>
              </a:lnSpc>
            </a:pPr>
            <a:endParaRPr lang="en-US" sz="2500">
              <a:solidFill>
                <a:srgbClr val="FFFFFF"/>
              </a:solidFill>
              <a:latin typeface="Open Sans Light Italics"/>
            </a:endParaRPr>
          </a:p>
          <a:p>
            <a:pPr>
              <a:lnSpc>
                <a:spcPts val="2500"/>
              </a:lnSpc>
            </a:pPr>
            <a:r>
              <a:rPr lang="en-US" sz="2500">
                <a:solidFill>
                  <a:srgbClr val="FFFFFF"/>
                </a:solidFill>
                <a:latin typeface="Open Sans Light Italics"/>
              </a:rPr>
              <a:t>"The Puntastic World of Philosophy: A Philosophical Exploration in Punology"</a:t>
            </a:r>
          </a:p>
          <a:p>
            <a:pPr>
              <a:lnSpc>
                <a:spcPts val="2500"/>
              </a:lnSpc>
            </a:pPr>
            <a:r>
              <a:rPr lang="en-US" sz="2500">
                <a:solidFill>
                  <a:srgbClr val="FFFFFF"/>
                </a:solidFill>
                <a:latin typeface="Open Sans Light Italics"/>
              </a:rPr>
              <a:t>   Garcia, R. (2018). Journal of Witty Wisdom, 7(1), 45-58.</a:t>
            </a:r>
          </a:p>
          <a:p>
            <a:pPr>
              <a:lnSpc>
                <a:spcPts val="2500"/>
              </a:lnSpc>
            </a:pPr>
            <a:endParaRPr lang="en-US" sz="2500">
              <a:solidFill>
                <a:srgbClr val="FFFFFF"/>
              </a:solidFill>
              <a:latin typeface="Open Sans Light Italics"/>
            </a:endParaRPr>
          </a:p>
          <a:p>
            <a:pPr>
              <a:lnSpc>
                <a:spcPts val="2500"/>
              </a:lnSpc>
            </a:pPr>
            <a:r>
              <a:rPr lang="en-US" sz="2500">
                <a:solidFill>
                  <a:srgbClr val="FFFFFF"/>
                </a:solidFill>
                <a:latin typeface="Open Sans Light Italics"/>
              </a:rPr>
              <a:t>"In Puns We Trust: Exploring the Quirky Language of Rhetoric"</a:t>
            </a:r>
          </a:p>
          <a:p>
            <a:pPr>
              <a:lnSpc>
                <a:spcPts val="2500"/>
              </a:lnSpc>
            </a:pPr>
            <a:r>
              <a:rPr lang="en-US" sz="2500">
                <a:solidFill>
                  <a:srgbClr val="FFFFFF"/>
                </a:solidFill>
                <a:latin typeface="Open Sans Light Italics"/>
              </a:rPr>
              <a:t>   Thompson, S. (2021). Journal of Puntastic Discourse, 22(3), 120-135.</a:t>
            </a:r>
          </a:p>
          <a:p>
            <a:pPr>
              <a:lnSpc>
                <a:spcPts val="2500"/>
              </a:lnSpc>
            </a:pPr>
            <a:endParaRPr lang="en-US" sz="2500">
              <a:solidFill>
                <a:srgbClr val="FFFFFF"/>
              </a:solidFill>
              <a:latin typeface="Open Sans Light Italics"/>
            </a:endParaRPr>
          </a:p>
          <a:p>
            <a:pPr>
              <a:lnSpc>
                <a:spcPts val="2500"/>
              </a:lnSpc>
            </a:pPr>
            <a:r>
              <a:rPr lang="en-US" sz="2500">
                <a:solidFill>
                  <a:srgbClr val="FFFFFF"/>
                </a:solidFill>
                <a:latin typeface="Open Sans Light Italics"/>
              </a:rPr>
              <a:t>"Literary Lunacy: A Punspectacular Journey through Textual Territories"</a:t>
            </a:r>
          </a:p>
          <a:p>
            <a:pPr>
              <a:lnSpc>
                <a:spcPts val="2500"/>
              </a:lnSpc>
            </a:pPr>
            <a:r>
              <a:rPr lang="en-US" sz="2500">
                <a:solidFill>
                  <a:srgbClr val="FFFFFF"/>
                </a:solidFill>
                <a:latin typeface="Open Sans Light Italics"/>
              </a:rPr>
              <a:t>   Patel, K. (2017). Journal of Wordy Witticisms, 4(2), 75-88.</a:t>
            </a:r>
          </a:p>
          <a:p>
            <a:pPr>
              <a:lnSpc>
                <a:spcPts val="2500"/>
              </a:lnSpc>
            </a:pPr>
            <a:endParaRPr lang="en-US" sz="2500">
              <a:solidFill>
                <a:srgbClr val="FFFFFF"/>
              </a:solidFill>
              <a:latin typeface="Open Sans Light Italics"/>
            </a:endParaRPr>
          </a:p>
          <a:p>
            <a:pPr>
              <a:lnSpc>
                <a:spcPts val="2500"/>
              </a:lnSpc>
            </a:pPr>
            <a:r>
              <a:rPr lang="en-US" sz="2500">
                <a:solidFill>
                  <a:srgbClr val="FFFFFF"/>
                </a:solidFill>
                <a:latin typeface="Open Sans Light Italics"/>
              </a:rPr>
              <a:t>"Culture Puns: Unveiling Humor in the Humanities"</a:t>
            </a:r>
          </a:p>
          <a:p>
            <a:pPr>
              <a:lnSpc>
                <a:spcPts val="2500"/>
              </a:lnSpc>
            </a:pPr>
            <a:r>
              <a:rPr lang="en-US" sz="2500">
                <a:solidFill>
                  <a:srgbClr val="FFFFFF"/>
                </a:solidFill>
                <a:latin typeface="Open Sans Light Italics"/>
              </a:rPr>
              <a:t>   Wilson, M. (2022). Journal of Punny Perspectives, 12(4), 189-201.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400</Words>
  <Application>Microsoft Office PowerPoint</Application>
  <PresentationFormat>Custom</PresentationFormat>
  <Paragraphs>41</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Poppins Bold</vt:lpstr>
      <vt:lpstr>Poppins Italics</vt:lpstr>
      <vt:lpstr>Arial</vt:lpstr>
      <vt:lpstr>Poppins</vt:lpstr>
      <vt:lpstr>Open Sans Light Italics</vt:lpstr>
      <vt:lpstr>Calibri</vt:lpstr>
      <vt:lpstr>Open Sans Italics</vt:lpstr>
      <vt:lpstr>Poppins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Media, Society and Culture</dc:title>
  <cp:lastModifiedBy>Janessa Vleghert</cp:lastModifiedBy>
  <cp:revision>4</cp:revision>
  <dcterms:created xsi:type="dcterms:W3CDTF">2006-08-16T00:00:00Z</dcterms:created>
  <dcterms:modified xsi:type="dcterms:W3CDTF">2023-11-24T16:16:30Z</dcterms:modified>
  <dc:identifier>DAF1FQhuDWw</dc:identifier>
</cp:coreProperties>
</file>